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438" r:id="rId6"/>
    <p:sldId id="62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Boswell" userId="257d3738-91e5-474d-b519-8e3622b239c2" providerId="ADAL" clId="{1A6983BA-CF54-4DF9-A499-4AF615529072}"/>
    <pc:docChg chg="modSld">
      <pc:chgData name="Amy Boswell" userId="257d3738-91e5-474d-b519-8e3622b239c2" providerId="ADAL" clId="{1A6983BA-CF54-4DF9-A499-4AF615529072}" dt="2024-06-28T20:04:18.476" v="139" actId="20577"/>
      <pc:docMkLst>
        <pc:docMk/>
      </pc:docMkLst>
      <pc:sldChg chg="modSp mod">
        <pc:chgData name="Amy Boswell" userId="257d3738-91e5-474d-b519-8e3622b239c2" providerId="ADAL" clId="{1A6983BA-CF54-4DF9-A499-4AF615529072}" dt="2024-06-28T20:04:18.476" v="139" actId="20577"/>
        <pc:sldMkLst>
          <pc:docMk/>
          <pc:sldMk cId="1082571183" sldId="438"/>
        </pc:sldMkLst>
        <pc:spChg chg="mod">
          <ac:chgData name="Amy Boswell" userId="257d3738-91e5-474d-b519-8e3622b239c2" providerId="ADAL" clId="{1A6983BA-CF54-4DF9-A499-4AF615529072}" dt="2024-06-28T20:04:18.476" v="139" actId="20577"/>
          <ac:spMkLst>
            <pc:docMk/>
            <pc:sldMk cId="1082571183" sldId="438"/>
            <ac:spMk id="8" creationId="{A4BCA807-1D4D-2C61-06F9-D20B5F1A3948}"/>
          </ac:spMkLst>
        </pc:spChg>
        <pc:graphicFrameChg chg="modGraphic">
          <ac:chgData name="Amy Boswell" userId="257d3738-91e5-474d-b519-8e3622b239c2" providerId="ADAL" clId="{1A6983BA-CF54-4DF9-A499-4AF615529072}" dt="2024-06-27T18:25:28.037" v="126" actId="14734"/>
          <ac:graphicFrameMkLst>
            <pc:docMk/>
            <pc:sldMk cId="1082571183" sldId="438"/>
            <ac:graphicFrameMk id="7" creationId="{01355B4C-1057-F7FD-BB71-954DDAFFFAE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5F36-D9F4-7009-4114-B2A40E5E5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BB7C1-2357-986E-FAE2-42EE575AC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F2977-D91D-69D1-4200-05502261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EE4-B69F-F5D0-9B1B-50E6592C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0473-E7DE-F02E-C72F-AE761395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D0B5-054E-F59F-8196-C997687A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FA9E8-D4D4-55E0-E167-D21F9E4DD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5E41-709C-2F17-F186-27260D12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A0FD-3D22-2F74-F5F4-C9453FCC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D1170-BD54-273C-86AB-1DAC7BA6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0AFB4-F159-359B-22F3-28610F737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A2E03-F8A5-AA86-394B-310A1B9B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F5B8-B8F3-AE97-C368-0039D0C8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144D5-FFB4-342F-D070-3F7A50BF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DE86F-D711-C7F2-1A71-11452AC1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36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90"/>
            <a:ext cx="11731752" cy="751503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60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56038EE9-EF64-A142-89BA-EF016EB18D16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7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E190D-360D-4D45-3DED-EE6968DD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858" y="228600"/>
            <a:ext cx="4566495" cy="4038600"/>
          </a:xfrm>
        </p:spPr>
        <p:txBody>
          <a:bodyPr anchor="b"/>
          <a:lstStyle>
            <a:lvl1pPr algn="ctr">
              <a:lnSpc>
                <a:spcPct val="7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858" y="4389233"/>
            <a:ext cx="4566493" cy="151012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Agenda Regular" panose="02000603040000020004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954420B5-3975-1746-B7E3-82F2488521D8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9C4F24-F4B1-4714-3F89-9557D8EB8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228601"/>
            <a:ext cx="7037439" cy="5670755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EC8776B-DEE7-E6F2-1BA6-D8901294A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7963B-E66C-0FC8-D642-C7A349BB35E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36DA6-9892-402B-4B3D-A14D4DE66C6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4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41E2D-4FCD-9B02-AB17-16249699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F1753CC0-7271-2781-BBDA-C4D6C7ABB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075" y="228602"/>
            <a:ext cx="11731752" cy="5584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1522422"/>
            <a:ext cx="11274552" cy="1798433"/>
          </a:xfrm>
        </p:spPr>
        <p:txBody>
          <a:bodyPr anchor="b"/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3442888"/>
            <a:ext cx="11274552" cy="151012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3458A748-CD8B-4348-B240-10138B83A4DF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F1859C3-E3DC-131E-6607-8420DA95E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A7B86-8753-9D35-3F0E-23BD83A9F99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5DF4-70B5-634B-31CF-94EA5DE763C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6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7382-CD16-6423-675E-6E21B011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9387"/>
            <a:ext cx="11731752" cy="4484800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74CD1D0-362F-E653-5AE6-CC36C5836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4C314-AD05-73D9-6AA0-510CDACA3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8ACB6-9340-C42E-C97B-BF7CBBADC05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1B96C0-6C6D-FEDC-69C2-87979A50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891" y="6381600"/>
            <a:ext cx="2743200" cy="365125"/>
          </a:xfrm>
        </p:spPr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09FAD6EF-F513-454E-B311-2C509977A45E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D79246-5A86-9084-D400-61D7285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81600"/>
            <a:ext cx="4114800" cy="365125"/>
          </a:xfrm>
        </p:spPr>
        <p:txBody>
          <a:bodyPr/>
          <a:lstStyle>
            <a:lvl1pPr algn="r"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CCAA46-D3D9-FD24-180C-B54DC4F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245" y="6381600"/>
            <a:ext cx="476865" cy="365125"/>
          </a:xfrm>
        </p:spPr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1278BD-2DB1-FD8E-8125-2007A4245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228602"/>
            <a:ext cx="11731751" cy="100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806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8C62-CF52-3AD8-ADA0-8E89F0A43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6163-17BC-C722-5620-B13A2F151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599" y="1275817"/>
            <a:ext cx="5760720" cy="448837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F0649-D418-CBB1-ED72-5780C60B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684" y="1275817"/>
            <a:ext cx="5760720" cy="448837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BB74D-BF5A-F9B5-E91C-DE1447F8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D7BD183D-163D-6A4D-B411-FB07E984CF44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7947D-FE0F-049B-BCC8-F1B5E3C3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F7E99-E171-1614-1F8A-1E85BCAB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19DD344-7289-9225-C862-4E4463CA1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D80807-6ACA-1DD8-7B3D-1ECCDECAA7D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8E2D5C-314D-ABC2-DD63-C2657458E06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96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D87A-4173-6A79-248F-8A76538C7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11731752" cy="10047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525C4-E13C-1B53-5146-567C8246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2" y="1279387"/>
            <a:ext cx="5768975" cy="823912"/>
          </a:xfr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>
                <a:latin typeface="Agenda Regular" panose="02000603040000020004" pitchFamily="50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C9EF8-B127-75C4-0379-D44DE1D9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426" y="2168420"/>
            <a:ext cx="5788151" cy="3595768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43257-3AE2-5FA3-963F-969FD70D7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279387"/>
            <a:ext cx="5788151" cy="823912"/>
          </a:xfr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>
                <a:latin typeface="Agenda Regular" panose="02000603040000020004" pitchFamily="50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EB521-53EC-885E-36BE-588336E6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68420"/>
            <a:ext cx="5788151" cy="3595768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EBAE2-9A2C-5532-1A07-757404C3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C468D257-DE7E-1944-AE4A-D1F58E6809C4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2222F-4D13-7872-F549-2CA107BD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D1986-C9DC-486E-FE4B-9836643B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8B54200-E47E-BF30-3B88-3D094B91E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7D54F-FF57-C4FA-52E1-185362409E9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286B39-5C57-4E07-22AD-1C1DE3D18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1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07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DA1A-4CAB-15B2-E849-07EC34ED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144E-E5E2-FF3B-8308-E69C8690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EB51A-D4EB-86DD-C48A-DDE2B069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F0956-6EF6-4B36-0004-A7019C5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5F5C5-BCD0-7345-0783-ED82EF34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1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67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50886" y="6106965"/>
            <a:ext cx="1290231" cy="4571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1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09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4075-DBC5-03CD-585E-B5B6DB496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228600"/>
            <a:ext cx="4543425" cy="1004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8EE5E-FC09-8B95-BB75-E8A1397B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769" y="228601"/>
            <a:ext cx="6788583" cy="5535587"/>
          </a:xfrm>
        </p:spPr>
        <p:txBody>
          <a:bodyPr/>
          <a:lstStyle>
            <a:lvl1pPr>
              <a:defRPr sz="32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>
              <a:defRPr sz="2800">
                <a:solidFill>
                  <a:srgbClr val="4D4D4F"/>
                </a:solidFill>
                <a:latin typeface="Agenda Regular" panose="02000603040000020004" pitchFamily="50" charset="0"/>
              </a:defRPr>
            </a:lvl2pPr>
            <a:lvl3pPr>
              <a:defRPr sz="2400">
                <a:solidFill>
                  <a:srgbClr val="4D4D4F"/>
                </a:solidFill>
                <a:latin typeface="Agenda Regular" panose="02000603040000020004" pitchFamily="50" charset="0"/>
              </a:defRPr>
            </a:lvl3pPr>
            <a:lvl4pPr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4pPr>
            <a:lvl5pPr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F626F-A3D2-6E34-5056-F9BA8CCF3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1279387"/>
            <a:ext cx="4543425" cy="4484803"/>
          </a:xfrm>
        </p:spPr>
        <p:txBody>
          <a:bodyPr/>
          <a:lstStyle>
            <a:lvl1pPr marL="0" indent="0">
              <a:buNone/>
              <a:defRPr sz="16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F6B03-3CE8-845C-63B1-1301CF0D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2E599E3D-CFA9-0E4D-94CC-28372926263B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BAEDE-EF7A-9B1A-13AA-CE055D3B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D03C1-1B80-06C5-4491-25892599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FE81D79-E60A-9602-03C8-3AD04F08A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93959E-978C-6F69-67F7-713F37887F4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0D5D3A-012E-6526-704B-F3937F21E14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D1B1-893D-BD47-E144-2D3B0DA17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228602"/>
            <a:ext cx="4543425" cy="10047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6513E-D4E2-4CE7-D580-EC03D70C4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28601"/>
            <a:ext cx="6777163" cy="5535587"/>
          </a:xfrm>
        </p:spPr>
        <p:txBody>
          <a:bodyPr/>
          <a:lstStyle>
            <a:lvl1pPr marL="0" indent="0">
              <a:buNone/>
              <a:defRPr sz="3200">
                <a:latin typeface="Agenda Regular" panose="02000603040000020004" pitchFamily="50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BB445-106F-D905-2E9B-58371C267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1279385"/>
            <a:ext cx="4543425" cy="4484803"/>
          </a:xfrm>
        </p:spPr>
        <p:txBody>
          <a:bodyPr/>
          <a:lstStyle>
            <a:lvl1pPr marL="0" indent="0">
              <a:buNone/>
              <a:defRPr sz="1600">
                <a:latin typeface="Agenda Regular" panose="02000603040000020004" pitchFamily="50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6C37E-CF27-F85F-9C30-EF9EEEE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9270EF13-3495-B24C-85FE-7CDCF204AD23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93E24-024E-2BE9-8B38-2B37F533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D8429-8EBA-D16B-5CCB-541AA086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7D2FF29-DF9D-C348-254F-95D010C6B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0D57B2-D6D9-F633-BEC5-825CA470E420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4F58FB-74C9-8A31-9B0A-C96C7B400ED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86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E75D-25A4-E300-B7AC-7085F638E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B0BD9-C594-3D69-509A-86F6591C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096D-EC09-C8EF-8546-20F7B00D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655F818D-BAAF-ED4D-AF60-A3995F53ACDE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3EA7-F9CF-E22A-C9A9-392C7307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215C1-6583-254F-8F98-2D57A0A3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6F3F602-A99E-8D2B-E290-0E2B27B12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B93B05-62CE-E464-EC69-B001F8421338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AB9E7D-3452-E418-2969-A18D0C2125CD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67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6C3F5A-0349-4B85-796D-9F2A7F3CCEC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331451" y="365126"/>
            <a:ext cx="2628900" cy="5399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BFE94-A38E-93BF-FF72-89A329B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365126"/>
            <a:ext cx="9090171" cy="5399063"/>
          </a:xfrm>
        </p:spPr>
        <p:txBody>
          <a:bodyPr vert="eaVert"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9D98-7380-D4D9-D59D-8C44F60D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714308E7-9765-AF42-8BE9-F95E1F9AF8F9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8F656-375D-A1C2-3D3F-C40BF9A9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E95C-A5B7-7401-4162-839431AF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F309494-49B7-8FB0-83A4-B28E001A4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6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14D006-D80E-44F4-C96B-6DFA947AC9CD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CDED2-CFBE-08B9-1773-3A4A27F88AE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542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3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4" y="2676647"/>
            <a:ext cx="9109075" cy="1294839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869488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1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58">
              <a:spcBef>
                <a:spcPts val="11"/>
              </a:spcBef>
            </a:pPr>
            <a:r>
              <a:rPr lang="en-US"/>
              <a:t>Page</a:t>
            </a:r>
            <a:r>
              <a:rPr lang="en-US" spc="3"/>
              <a:t> </a:t>
            </a:r>
            <a:fld id="{81D60167-4931-47E6-BA6A-407CBD079E47}" type="slidenum">
              <a:rPr spc="-35" smtClean="0"/>
              <a:pPr marL="8658">
                <a:spcBef>
                  <a:spcPts val="11"/>
                </a:spcBef>
              </a:pPr>
              <a:t>‹#›</a:t>
            </a:fld>
            <a:endParaRPr spc="-35"/>
          </a:p>
        </p:txBody>
      </p:sp>
    </p:spTree>
    <p:extLst>
      <p:ext uri="{BB962C8B-B14F-4D97-AF65-F5344CB8AC3E}">
        <p14:creationId xmlns:p14="http://schemas.microsoft.com/office/powerpoint/2010/main" val="2043647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DCE7D3A-04BD-AEAF-D477-A2F09E00D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1017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4" y="2676647"/>
            <a:ext cx="9109075" cy="1294839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1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13047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96C9-A141-142D-87D8-574118E7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E4972-E4FC-4A20-BBF4-EF7B715B5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49E54-5D54-C45C-202A-36EC2B79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2C00F-F150-CF41-BE5C-837FD634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5FF8D-1601-53C4-6DE4-A1F1A98C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2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7698-4043-2B6D-FFC5-8B6AF1FCB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56BA0-5389-6DED-12F6-1CCB48804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6EDA2-5CDB-1977-F43F-0EDC7A4B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65780-40E8-5C3B-B1F9-B1A7D769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13EC1-8072-FCC9-3DAF-3DDFBD8F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418D1-A661-2630-EDC2-7AD4DC42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2F9A-C641-6464-B2F8-EBA37EFD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96545-C44F-227F-D855-90E13AFA1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DDDB2-1E2B-17AB-589A-1C5A5169E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AD653-4DA9-433C-99E7-906EED170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A6AC2-A30A-821C-2817-48F72C40F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1E3B7-49A3-E684-7CDE-46AA7AE8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3CDE8-744D-9C89-1816-5C1CF7E7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D14C2-C965-EC24-BD4C-309E125D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2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FE17-4C89-3F5A-085B-474A21C5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A4382-6FB4-A2D3-CAF6-C62AA594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4C9CC-C11A-CC04-0E27-77AEECF0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DB9F7-F89F-4924-0E3B-3E3E3AEA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EB88A-9885-1101-C490-CA2B5B1A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98F2-77A7-DEAC-F788-AFA6C584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F5BF1-52E0-1DC3-FD63-56ECDFDF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9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F075-49A1-2D81-A452-30463C34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FA12-706F-56C3-16BC-C19994EC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8226A-A6FC-A3EC-3BB3-C746EFE2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4FB92-4399-025A-EFF2-EF54D208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831E2-CA2A-7B9F-420E-5F75EB6D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D6705-FE1F-B2AF-4422-243BE16D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8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59CA-F4C2-1B60-7593-719E735A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9C1A97-DA2C-286D-ACD9-B8146CB5B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91A6-1173-2712-C637-FF2B82772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57F4B-6E9B-B6B6-EFC7-CFD54A0E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D22CE-4276-CB01-3A18-74055A11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EB4E1-3DC3-5906-FB57-30002922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E88D0-DD02-D042-FEBD-E99C3E00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480F3-5670-394B-AA19-8C93C4D36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7CBC0-E8D9-97D2-75B0-17C0C098D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A812-EAC3-4A58-BDF3-607C0B96EA8E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C367-54D1-568A-F0CE-7779A83F5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285C5-7A15-B598-8083-555D27FB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5293-C4A8-4473-90BC-3D5A2196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B073C-A80E-91C3-CE0D-E1D0286B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100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3338-E3BA-278C-EC82-048A59AF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79387"/>
            <a:ext cx="11731752" cy="448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AD91E-F193-5B9B-8DB5-8FB0CC708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382512"/>
            <a:ext cx="5029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E4BC12BB-AC2C-0545-ACBA-7212E9DC3035}" type="datetime2">
              <a:rPr lang="en-US" smtClean="0"/>
              <a:pPr/>
              <a:t>Friday, June 28,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F0BA-7059-C89E-CE0C-0F9DEC71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1153" y="6381600"/>
            <a:ext cx="4486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A6076-DDDD-27F2-E0A1-31E72B3B1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240" y="6382512"/>
            <a:ext cx="42711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hdr="0"/>
  <p:txStyles>
    <p:titleStyle>
      <a:lvl1pPr algn="l" defTabSz="914377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rgbClr val="AA4938"/>
          </a:solidFill>
          <a:latin typeface="Trade Supply Rounded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CDC1CF-B8FF-BDDE-C8E6-717388AE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199" y="1150860"/>
            <a:ext cx="1841152" cy="44382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89EDC-8157-9F13-211B-3C443C52731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+mn-cs"/>
              </a:rPr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0E93A-4B83-E6E2-2EE0-534027526F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FBF13-09B9-0B45-B07D-E3BC50D8DE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A9B21-F9B3-6DFA-FF76-9491671204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25"/>
            <a:ext cx="11731625" cy="598488"/>
          </a:xfrm>
        </p:spPr>
        <p:txBody>
          <a:bodyPr>
            <a:no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AA4938"/>
                </a:solidFill>
                <a:effectLst/>
                <a:uLnTx/>
                <a:uFillTx/>
                <a:latin typeface="Trade Supply Rounded" pitchFamily="2" charset="0"/>
                <a:ea typeface="+mj-ea"/>
                <a:cs typeface="+mj-cs"/>
              </a:rPr>
              <a:t>Community Outreach Committee Meeting Agenda</a:t>
            </a:r>
            <a:endParaRPr lang="en-US" sz="4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1858DC-9145-02DD-757B-18AFE82B22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50875"/>
            <a:ext cx="11731625" cy="598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1900" dirty="0">
                <a:solidFill>
                  <a:srgbClr val="454141"/>
                </a:solidFill>
                <a:latin typeface="Agenda Bold"/>
              </a:rPr>
              <a:t>July 9</a:t>
            </a:r>
            <a:r>
              <a:rPr lang="en-US" sz="1900" b="0" i="0" u="none" strike="noStrike" dirty="0">
                <a:solidFill>
                  <a:srgbClr val="454141"/>
                </a:solidFill>
                <a:effectLst/>
                <a:latin typeface="Agenda Bold"/>
              </a:rPr>
              <a:t>, 2024, 1:00PM</a:t>
            </a:r>
            <a:br>
              <a:rPr lang="en-US" sz="1900" dirty="0">
                <a:solidFill>
                  <a:srgbClr val="454141"/>
                </a:solidFill>
                <a:latin typeface="Agenda Bold"/>
              </a:rPr>
            </a:br>
            <a:r>
              <a:rPr lang="en-US" sz="1900" dirty="0">
                <a:solidFill>
                  <a:srgbClr val="454141"/>
                </a:solidFill>
                <a:latin typeface="Agenda Bold"/>
              </a:rPr>
              <a:t>Echo Mountain Inn, 2849 Laurel Park Hwy, Laurel Park, NC 28739</a:t>
            </a:r>
          </a:p>
          <a:p>
            <a:pPr>
              <a:spcBef>
                <a:spcPts val="1600"/>
              </a:spcBef>
            </a:pPr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4BCA807-1D4D-2C61-06F9-D20B5F1A3948}"/>
              </a:ext>
            </a:extLst>
          </p:cNvPr>
          <p:cNvSpPr txBox="1"/>
          <p:nvPr/>
        </p:nvSpPr>
        <p:spPr>
          <a:xfrm>
            <a:off x="10052628" y="1188735"/>
            <a:ext cx="2139372" cy="49767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A"/>
                </a:solidFill>
                <a:effectLst/>
                <a:uLnTx/>
                <a:uFillTx/>
                <a:latin typeface="Agenda Medium"/>
                <a:ea typeface="Arial" panose="020B0604020202020204" pitchFamily="34" charset="0"/>
                <a:cs typeface="Arial"/>
              </a:rPr>
              <a:t>HCTDA Outreach Committee Members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Travis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Bonnema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, Chair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Mel Ailiff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Robert Gunn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genda Regular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Merit Wolff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genda Regular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genda Medium" panose="02000603040000020004" pitchFamily="50" charset="0"/>
                <a:ea typeface="+mn-ea"/>
                <a:cs typeface="Arial"/>
              </a:rPr>
              <a:t>HCTDA Staff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Michelle Owens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Amy Boswell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Julie Hayes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Medium" panose="02000603040000020004" pitchFamily="50" charset="0"/>
                <a:ea typeface="+mn-ea"/>
                <a:cs typeface="Arial"/>
              </a:rPr>
              <a:t>Paradise Staff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Kristen Murphy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Joanna Wilbee-Amis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genda Regular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355B4C-1057-F7FD-BB71-954DDAFFF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12813"/>
              </p:ext>
            </p:extLst>
          </p:nvPr>
        </p:nvGraphicFramePr>
        <p:xfrm>
          <a:off x="301614" y="1249363"/>
          <a:ext cx="9702057" cy="449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675">
                  <a:extLst>
                    <a:ext uri="{9D8B030D-6E8A-4147-A177-3AD203B41FA5}">
                      <a16:colId xmlns:a16="http://schemas.microsoft.com/office/drawing/2014/main" val="191223006"/>
                    </a:ext>
                  </a:extLst>
                </a:gridCol>
                <a:gridCol w="3638382">
                  <a:extLst>
                    <a:ext uri="{9D8B030D-6E8A-4147-A177-3AD203B41FA5}">
                      <a16:colId xmlns:a16="http://schemas.microsoft.com/office/drawing/2014/main" val="1582224430"/>
                    </a:ext>
                  </a:extLst>
                </a:gridCol>
              </a:tblGrid>
              <a:tr h="95145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rgbClr val="454141"/>
                          </a:solidFill>
                        </a:rPr>
                        <a:t>Call to Order, Roll Call, and Approval of Minutes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noProof="0" dirty="0">
                        <a:solidFill>
                          <a:srgbClr val="45414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rgbClr val="454141"/>
                          </a:solidFill>
                        </a:rPr>
                        <a:t>Public Comment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kern="1200" noProof="0" dirty="0">
                        <a:solidFill>
                          <a:srgbClr val="18181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181818"/>
                          </a:solidFill>
                          <a:latin typeface="Calibri"/>
                        </a:rPr>
                        <a:t>Travis </a:t>
                      </a:r>
                      <a:r>
                        <a:rPr lang="en-US" sz="1400" b="0" i="0" u="none" strike="noStrike" noProof="0" dirty="0" err="1">
                          <a:solidFill>
                            <a:srgbClr val="181818"/>
                          </a:solidFill>
                          <a:latin typeface="Calibri"/>
                        </a:rPr>
                        <a:t>Bonnema</a:t>
                      </a:r>
                      <a:r>
                        <a:rPr lang="en-US" sz="1400" b="0" i="0" u="none" strike="noStrike" noProof="0" dirty="0">
                          <a:solidFill>
                            <a:srgbClr val="181818"/>
                          </a:solidFill>
                          <a:latin typeface="Calibri"/>
                        </a:rPr>
                        <a:t>, Chair</a:t>
                      </a:r>
                      <a:endParaRPr lang="en-US" sz="1400" b="1" i="0" u="none" strike="noStrike" noProof="0" dirty="0">
                        <a:solidFill>
                          <a:srgbClr val="181818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565802"/>
                  </a:ext>
                </a:extLst>
              </a:tr>
              <a:tr h="30692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454141"/>
                          </a:solidFill>
                          <a:latin typeface="Calibri"/>
                        </a:rPr>
                        <a:t>Discussions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760289"/>
                  </a:ext>
                </a:extLst>
              </a:tr>
              <a:tr h="98547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kern="1200" noProof="0" dirty="0">
                          <a:solidFill>
                            <a:srgbClr val="454141"/>
                          </a:solidFill>
                          <a:latin typeface="Calibri"/>
                          <a:ea typeface="+mn-ea"/>
                          <a:cs typeface="+mn-cs"/>
                        </a:rPr>
                        <a:t>Partner Programs video(s)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kern="1200" noProof="0" dirty="0">
                          <a:solidFill>
                            <a:srgbClr val="454141"/>
                          </a:solidFill>
                          <a:latin typeface="Calibri"/>
                          <a:ea typeface="+mn-ea"/>
                          <a:cs typeface="+mn-cs"/>
                        </a:rPr>
                        <a:t>COC Goals Road Map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454141"/>
                          </a:solidFill>
                          <a:latin typeface="Calibri"/>
                          <a:ea typeface="+mn-ea"/>
                          <a:cs typeface="+mn-cs"/>
                        </a:rPr>
                        <a:t>Amy Boswell, Manager of Partner Programs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noProof="0" dirty="0">
                        <a:solidFill>
                          <a:srgbClr val="45414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451081"/>
                  </a:ext>
                </a:extLst>
              </a:tr>
              <a:tr h="5121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rgbClr val="454141"/>
                          </a:solidFill>
                          <a:latin typeface="Calibri"/>
                          <a:ea typeface="+mn-ea"/>
                          <a:cs typeface="+mn-cs"/>
                        </a:rPr>
                        <a:t>New Business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noProof="0" dirty="0">
                        <a:solidFill>
                          <a:srgbClr val="45414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300" b="0" i="0" u="none" strike="noStrike" kern="1200" noProof="0" dirty="0">
                        <a:solidFill>
                          <a:srgbClr val="45414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67006"/>
                  </a:ext>
                </a:extLst>
              </a:tr>
              <a:tr h="57379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rgbClr val="454141"/>
                          </a:solidFill>
                          <a:latin typeface="Calibri"/>
                          <a:ea typeface="+mn-ea"/>
                          <a:cs typeface="+mn-cs"/>
                        </a:rPr>
                        <a:t>Adjournment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300" b="0" i="0" u="none" strike="noStrike" kern="1200" noProof="0" dirty="0">
                        <a:solidFill>
                          <a:srgbClr val="45414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72054"/>
                  </a:ext>
                </a:extLst>
              </a:tr>
              <a:tr h="73660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rgbClr val="454141"/>
                          </a:solidFill>
                          <a:latin typeface="Calibri"/>
                          <a:ea typeface="+mn-ea"/>
                          <a:cs typeface="+mn-cs"/>
                        </a:rPr>
                        <a:t>Next Meeting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454141"/>
                          </a:solidFill>
                          <a:latin typeface="+mn-lt"/>
                          <a:ea typeface="+mn-ea"/>
                          <a:cs typeface="+mn-cs"/>
                        </a:rPr>
                        <a:t>August 12, 2024, 1:00 pm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454141"/>
                          </a:solidFill>
                          <a:latin typeface="+mn-lt"/>
                          <a:ea typeface="+mn-ea"/>
                          <a:cs typeface="+mn-cs"/>
                        </a:rPr>
                        <a:t>Henderson County King Street Building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454141"/>
                          </a:solidFill>
                          <a:latin typeface="+mn-lt"/>
                          <a:ea typeface="+mn-ea"/>
                          <a:cs typeface="+mn-cs"/>
                        </a:rPr>
                        <a:t>100 N King St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kern="1200" noProof="0" dirty="0">
                          <a:solidFill>
                            <a:srgbClr val="454141"/>
                          </a:solidFill>
                          <a:latin typeface="+mn-lt"/>
                          <a:ea typeface="+mn-ea"/>
                          <a:cs typeface="+mn-cs"/>
                        </a:rPr>
                        <a:t>Hendersonville, NC 28792</a:t>
                      </a:r>
                      <a:endParaRPr lang="en-US" sz="1400" b="0" i="0" u="none" strike="noStrike" kern="1200" dirty="0">
                        <a:solidFill>
                          <a:srgbClr val="45414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300" b="0" i="0" u="none" strike="noStrike" kern="1200" noProof="0" dirty="0">
                        <a:solidFill>
                          <a:srgbClr val="45414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649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57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498DE8-F434-3C0F-4F41-E7E9C5FC5FB3}"/>
              </a:ext>
            </a:extLst>
          </p:cNvPr>
          <p:cNvSpPr/>
          <p:nvPr/>
        </p:nvSpPr>
        <p:spPr>
          <a:xfrm>
            <a:off x="10120907" y="1150860"/>
            <a:ext cx="1839444" cy="4441460"/>
          </a:xfrm>
          <a:prstGeom prst="rect">
            <a:avLst/>
          </a:prstGeom>
          <a:solidFill>
            <a:srgbClr val="AA493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A9B21-F9B3-6DFA-FF76-94916712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0362"/>
            <a:ext cx="11731752" cy="598765"/>
          </a:xfrm>
        </p:spPr>
        <p:txBody>
          <a:bodyPr>
            <a:no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AA4938"/>
                </a:solidFill>
                <a:effectLst/>
                <a:uLnTx/>
                <a:uFillTx/>
                <a:latin typeface="Trade Supply Rounded" pitchFamily="2" charset="0"/>
                <a:ea typeface="+mj-ea"/>
                <a:cs typeface="+mj-cs"/>
              </a:rPr>
              <a:t>Community Outreach Committee Meeting Minutes</a:t>
            </a:r>
            <a:endParaRPr lang="en-US" sz="4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89EDC-8157-9F13-211B-3C443C52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94225"/>
            <a:ext cx="411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+mn-cs"/>
              </a:rPr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0E93A-4B83-E6E2-2EE0-53402752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FBF13-09B9-0B45-B07D-E3BC50D8DE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1858DC-9145-02DD-757B-18AFE82B2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650910"/>
            <a:ext cx="11731751" cy="5987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1900" dirty="0">
                <a:solidFill>
                  <a:srgbClr val="454141"/>
                </a:solidFill>
                <a:latin typeface="Agenda Bold"/>
              </a:rPr>
              <a:t>June 11</a:t>
            </a:r>
            <a:r>
              <a:rPr lang="en-US" sz="1900" b="0" i="0" u="none" strike="noStrike" dirty="0">
                <a:solidFill>
                  <a:srgbClr val="454141"/>
                </a:solidFill>
                <a:effectLst/>
                <a:latin typeface="Agenda Bold"/>
              </a:rPr>
              <a:t>, 2024, 1:00PM</a:t>
            </a:r>
            <a:br>
              <a:rPr lang="en-US" sz="1900" dirty="0">
                <a:solidFill>
                  <a:srgbClr val="454141"/>
                </a:solidFill>
                <a:latin typeface="Agenda Bold"/>
              </a:rPr>
            </a:br>
            <a:r>
              <a:rPr lang="en-US" sz="1900" dirty="0">
                <a:solidFill>
                  <a:srgbClr val="454141"/>
                </a:solidFill>
                <a:latin typeface="Agenda Bold"/>
              </a:rPr>
              <a:t>Wine Sage Merchant + Wine Bar,416 N Main St, Hendersonville, NC 28792</a:t>
            </a:r>
          </a:p>
          <a:p>
            <a:pPr>
              <a:spcBef>
                <a:spcPts val="1600"/>
              </a:spcBef>
            </a:pPr>
            <a:endParaRPr lang="en-US" b="0" i="0" u="none" strike="noStrike" dirty="0">
              <a:solidFill>
                <a:srgbClr val="454141"/>
              </a:solidFill>
              <a:effectLst/>
              <a:latin typeface="Agenda Bold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4BCA807-1D4D-2C61-06F9-D20B5F1A3948}"/>
              </a:ext>
            </a:extLst>
          </p:cNvPr>
          <p:cNvSpPr txBox="1"/>
          <p:nvPr/>
        </p:nvSpPr>
        <p:spPr>
          <a:xfrm>
            <a:off x="10052628" y="1188735"/>
            <a:ext cx="2139372" cy="49767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A"/>
                </a:solidFill>
                <a:effectLst/>
                <a:uLnTx/>
                <a:uFillTx/>
                <a:latin typeface="Agenda Medium"/>
                <a:ea typeface="Arial" panose="020B0604020202020204" pitchFamily="34" charset="0"/>
                <a:cs typeface="Arial"/>
              </a:rPr>
              <a:t>HCTDA Outreach Committee Members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Travis Bonnema, Chair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</a:rPr>
              <a:t>Mel Ailiff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</a:rPr>
              <a:t>Robert Gunn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</a:rPr>
              <a:t>X  Jeremy Weber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</a:rPr>
              <a:t>Merit Wolff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Medium" panose="02000603040000020004" pitchFamily="50" charset="0"/>
                <a:ea typeface="+mn-ea"/>
                <a:cs typeface="Arial"/>
              </a:rPr>
              <a:t>HCTDA Staff: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Amy Boswell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Melanie Black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Julie Hayes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Michelle Owens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 Regular"/>
              <a:ea typeface="+mn-ea"/>
              <a:cs typeface="Arial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 Regular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Medium" panose="02000603040000020004" pitchFamily="50" charset="0"/>
                <a:ea typeface="+mn-ea"/>
                <a:cs typeface="Arial"/>
              </a:rPr>
              <a:t>Paradise Advertising: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Kristen Murphy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Joanna Wilbee-Amis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da Regular" panose="02000603040000020004" pitchFamily="50" charset="0"/>
              <a:ea typeface="+mn-ea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0BBA7C-2527-68E9-6C0E-80B4FCB89D40}"/>
              </a:ext>
            </a:extLst>
          </p:cNvPr>
          <p:cNvSpPr txBox="1">
            <a:spLocks/>
          </p:cNvSpPr>
          <p:nvPr/>
        </p:nvSpPr>
        <p:spPr>
          <a:xfrm>
            <a:off x="228601" y="1234092"/>
            <a:ext cx="9745910" cy="4891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454141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9600" algn="l"/>
                <a:tab pos="471170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Call to Order, Roll Call and Approval of Minutes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>
                <a:tab pos="609600" algn="l"/>
                <a:tab pos="471170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+mn-ea"/>
                <a:cs typeface="Arial"/>
              </a:rPr>
              <a:t>Chair Travis Bonnema called the meeting to order at 1:01 pm on June 11.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 panose="02000603040000020004" pitchFamily="50" charset="0"/>
                <a:ea typeface="+mn-ea"/>
                <a:cs typeface="Arial"/>
              </a:rPr>
              <a:t>Motion made by Merit Wolff to accept the May meeting minutes. Motion seconded by Travis Bonnema. Motion approved unanimously.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9600" algn="l"/>
                <a:tab pos="4711700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Agenda Regular" panose="02000603040000020004" pitchFamily="50" charset="0"/>
              <a:ea typeface="Arial" panose="020B0604020202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9600" algn="l"/>
                <a:tab pos="471170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Discussions: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Agenda Regular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600" algn="l"/>
                <a:tab pos="471170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Committee reviewed the goals and will discuss the plan to implement the goals during the July meeting.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600" algn="l"/>
                <a:tab pos="471170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Committee reviewed the FY 24-25 partner events/committee calendar.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600" algn="l"/>
                <a:tab pos="471170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Melanie Black walked the committee through the Partner Discount submission page. The committee gave a few suggestions.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600" algn="l"/>
                <a:tab pos="471170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Melanie Black presented the Stay &amp; Play Portal page to the committee.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Calibri"/>
              </a:rPr>
              <a:t>Adjournments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 Merit Wolff made a motion to adjourn at 1:59 pm on June 11. Robert Gunn seconded the motion.  Motion approved unanimously.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enda Regular"/>
              <a:ea typeface="Arial" panose="020B0604020202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Agenda Regular"/>
              <a:ea typeface="Arial" panose="020B0604020202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Agenda Regular"/>
                <a:ea typeface="Arial" panose="020B0604020202020204" pitchFamily="34" charset="0"/>
                <a:cs typeface="Arial"/>
              </a:rPr>
              <a:t>Next Meeting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9, 2024, 1:00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Echo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Mountain Inn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2849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Laurel Park Hwy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Laurel Park, NC 28739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AF807-3CEC-758E-054D-7996A5598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520" y="164676"/>
            <a:ext cx="1335280" cy="12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09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  <SharedWithUsers xmlns="5067c814-4b34-462c-a21d-c185ff6548d2">
      <UserInfo>
        <DisplayName/>
        <AccountId xsi:nil="true"/>
        <AccountType/>
      </UserInfo>
    </SharedWithUsers>
    <MediaLengthInSeconds xmlns="785685f2-c2e1-4352-89aa-3faca8eaba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16" ma:contentTypeDescription="Create a new document." ma:contentTypeScope="" ma:versionID="8a315b76d13405115679b8e5dd6c97c9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8abbd1988f1aa60bf6bfc3f60c8931fb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a287aa4-9319-41a6-9377-737eac21f3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cf44098-639d-4cb1-9a18-ef104b3ba67a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0D11C5-D610-4E07-A94B-1B847B505A3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491457f-5d88-4efb-8a0e-d0f2794ebf06"/>
    <ds:schemaRef ds:uri="http://purl.org/dc/terms/"/>
    <ds:schemaRef ds:uri="http://schemas.microsoft.com/office/infopath/2007/PartnerControls"/>
    <ds:schemaRef ds:uri="e9539e02-5d5d-4d2f-b71b-3f4cdd8c7b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E8FBD1-643B-4A5A-B23C-F9E9CB6523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4E946-AE55-49B5-8326-82B9AD364DB7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348</Words>
  <Application>Microsoft Office PowerPoint</Application>
  <PresentationFormat>Widescreen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Agenda Bold</vt:lpstr>
      <vt:lpstr>Agenda Medium</vt:lpstr>
      <vt:lpstr>Agenda Regular</vt:lpstr>
      <vt:lpstr>Arial</vt:lpstr>
      <vt:lpstr>Arial,Sans-Serif</vt:lpstr>
      <vt:lpstr>Calibri</vt:lpstr>
      <vt:lpstr>Calibri Light</vt:lpstr>
      <vt:lpstr>Proxima Nova</vt:lpstr>
      <vt:lpstr>Trade Supply Rounded</vt:lpstr>
      <vt:lpstr>Wingdings</vt:lpstr>
      <vt:lpstr>1_Office Theme</vt:lpstr>
      <vt:lpstr>1_Office Theme 2013 - 2022</vt:lpstr>
      <vt:lpstr>Community Outreach Committee Meeting Agenda</vt:lpstr>
      <vt:lpstr>Community Outreach Committee Meeting Minutes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Outreach Committee Meeting Agenda</dc:title>
  <dc:creator>Amy Boswell</dc:creator>
  <cp:lastModifiedBy>Amy Boswell</cp:lastModifiedBy>
  <cp:revision>1</cp:revision>
  <dcterms:created xsi:type="dcterms:W3CDTF">2024-06-27T18:08:52Z</dcterms:created>
  <dcterms:modified xsi:type="dcterms:W3CDTF">2024-06-28T20:04:22Z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  <property fmtid="{D5CDD505-2E9C-101B-9397-08002B2CF9AE}" pid="4" name="Order">
    <vt:r8>75900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